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1.2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  <p:sldId id="266" r:id="rId5"/>
    <p:sldId id="262" r:id="rId6"/>
    <p:sldId id="263" r:id="rId7"/>
    <p:sldId id="265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69DCB-F0EB-4642-9EFC-9FCA677BC96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0754-4F52-4D41-AF0B-1FAA856D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80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549FE-B127-4820-AECE-C7BE3545431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751D6-237C-4B76-A5CB-97721007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51D6-237C-4B76-A5CB-97721007FF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51D6-237C-4B76-A5CB-97721007FF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9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51D6-237C-4B76-A5CB-97721007FF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51D6-237C-4B76-A5CB-97721007FF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51D6-237C-4B76-A5CB-97721007FF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4851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0572-62CA-4AA0-9131-F824CABF9AE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16C3-34C2-459D-8333-1C1341D9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4297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0572-62CA-4AA0-9131-F824CABF9AE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16C3-34C2-459D-8333-1C1341D9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8364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0572-62CA-4AA0-9131-F824CABF9AE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16C3-34C2-459D-8333-1C1341D9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2733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0572-62CA-4AA0-9131-F824CABF9AE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16C3-34C2-459D-8333-1C1341D9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801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0572-62CA-4AA0-9131-F824CABF9AE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16C3-34C2-459D-8333-1C1341D9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1182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0572-62CA-4AA0-9131-F824CABF9AE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16C3-34C2-459D-8333-1C1341D9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56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0572-62CA-4AA0-9131-F824CABF9AE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16C3-34C2-459D-8333-1C1341D9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9631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0572-62CA-4AA0-9131-F824CABF9AE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16C3-34C2-459D-8333-1C1341D9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438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0572-62CA-4AA0-9131-F824CABF9AE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16C3-34C2-459D-8333-1C1341D9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2605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0572-62CA-4AA0-9131-F824CABF9AE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16C3-34C2-459D-8333-1C1341D9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6547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0572-62CA-4AA0-9131-F824CABF9AE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16C3-34C2-459D-8333-1C1341D9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1340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00572-62CA-4AA0-9131-F824CABF9AE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16C3-34C2-459D-8333-1C1341D9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5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3540625" y="2618047"/>
            <a:ext cx="5110744" cy="925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Schires v. Carlat</a:t>
            </a:r>
            <a:endParaRPr lang="en-US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4556642" y="3543072"/>
            <a:ext cx="3078709" cy="562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Cameron C. Artigue</a:t>
            </a:r>
            <a:endParaRPr lang="en-US" sz="360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8651369" y="3946966"/>
            <a:ext cx="3078709" cy="562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9/1/21</a:t>
            </a:r>
            <a:endParaRPr lang="en-US" sz="200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3276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/>
          <p:cNvSpPr/>
          <p:nvPr/>
        </p:nvSpPr>
        <p:spPr>
          <a:xfrm rot="5400000">
            <a:off x="5985165" y="651165"/>
            <a:ext cx="221673" cy="12192000"/>
          </a:xfrm>
          <a:prstGeom prst="rect">
            <a:avLst/>
          </a:prstGeom>
          <a:solidFill>
            <a:srgbClr val="446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1131277" y="27058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Cambria Math" panose="02040503050406030204" pitchFamily="18" charset="0"/>
                <a:ea typeface="Cambria Math" panose="02040503050406030204" pitchFamily="18" charset="0"/>
              </a:rPr>
              <a:t>Gift Clause:  110 years of history in 110 seconds</a:t>
            </a:r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2269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/>
        </p:nvSpPr>
        <p:spPr>
          <a:xfrm rot="5400000">
            <a:off x="10933543" y="5599548"/>
            <a:ext cx="221675" cy="2295236"/>
          </a:xfrm>
          <a:prstGeom prst="rect">
            <a:avLst/>
          </a:prstGeom>
          <a:solidFill>
            <a:srgbClr val="6CA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6460704" y="3421946"/>
            <a:ext cx="221677" cy="6650438"/>
          </a:xfrm>
          <a:prstGeom prst="rect">
            <a:avLst/>
          </a:prstGeom>
          <a:solidFill>
            <a:srgbClr val="446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734851" y="5901474"/>
            <a:ext cx="221674" cy="1691379"/>
          </a:xfrm>
          <a:prstGeom prst="rect">
            <a:avLst/>
          </a:prstGeom>
          <a:solidFill>
            <a:srgbClr val="C78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1931423" y="5543104"/>
            <a:ext cx="221675" cy="2408122"/>
          </a:xfrm>
          <a:prstGeom prst="rect">
            <a:avLst/>
          </a:prstGeom>
          <a:solidFill>
            <a:srgbClr val="B97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/>
          <p:nvPr/>
        </p:nvSpPr>
        <p:spPr>
          <a:xfrm>
            <a:off x="990600" y="4989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latin typeface="Cambria Math" panose="02040503050406030204" pitchFamily="18" charset="0"/>
                <a:ea typeface="Cambria Math" panose="02040503050406030204" pitchFamily="18" charset="0"/>
              </a:rPr>
              <a:t>Holding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</a:rPr>
              <a:t> #1</a:t>
            </a:r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smtClean="0">
                <a:latin typeface="Cambria" panose="02040503050406030204" pitchFamily="18" charset="0"/>
                <a:ea typeface="Cambria" panose="02040503050406030204" pitchFamily="18" charset="0"/>
              </a:rPr>
              <a:t>No Deference to Elected Officials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3215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/>
          <p:cNvSpPr/>
          <p:nvPr/>
        </p:nvSpPr>
        <p:spPr>
          <a:xfrm rot="5400000">
            <a:off x="5985165" y="651165"/>
            <a:ext cx="221673" cy="12192000"/>
          </a:xfrm>
          <a:prstGeom prst="rect">
            <a:avLst/>
          </a:prstGeom>
          <a:solidFill>
            <a:srgbClr val="C78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/>
          <p:nvPr/>
        </p:nvSpPr>
        <p:spPr>
          <a:xfrm>
            <a:off x="990600" y="4989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latin typeface="Cambria Math" panose="02040503050406030204" pitchFamily="18" charset="0"/>
                <a:ea typeface="Cambria Math" panose="02040503050406030204" pitchFamily="18" charset="0"/>
              </a:rPr>
              <a:t>Holding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</a:rPr>
              <a:t> #2</a:t>
            </a:r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What counts as consideration?  Two possible </a:t>
            </a:r>
            <a:r>
              <a:rPr lang="en-US" sz="3600" smtClean="0">
                <a:latin typeface="Cambria" panose="02040503050406030204" pitchFamily="18" charset="0"/>
                <a:ea typeface="Cambria" panose="02040503050406030204" pitchFamily="18" charset="0"/>
              </a:rPr>
              <a:t>views.</a:t>
            </a:r>
          </a:p>
          <a:p>
            <a:pPr lvl="1"/>
            <a:r>
              <a:rPr lang="en-US" sz="3200" smtClean="0">
                <a:latin typeface="Cambria" panose="02040503050406030204" pitchFamily="18" charset="0"/>
                <a:ea typeface="Cambria" panose="02040503050406030204" pitchFamily="18" charset="0"/>
              </a:rPr>
              <a:t>No change to </a:t>
            </a:r>
            <a:r>
              <a:rPr lang="en-US" sz="3200" i="1" err="1" smtClean="0">
                <a:latin typeface="Cambria" panose="02040503050406030204" pitchFamily="18" charset="0"/>
                <a:ea typeface="Cambria" panose="02040503050406030204" pitchFamily="18" charset="0"/>
              </a:rPr>
              <a:t>Turken</a:t>
            </a:r>
            <a:r>
              <a:rPr lang="en-US" sz="3200" smtClean="0">
                <a:latin typeface="Cambria" panose="02040503050406030204" pitchFamily="18" charset="0"/>
                <a:ea typeface="Cambria" panose="02040503050406030204" pitchFamily="18" charset="0"/>
              </a:rPr>
              <a:t>: just bad drafting</a:t>
            </a:r>
          </a:p>
          <a:p>
            <a:pPr lvl="1"/>
            <a:r>
              <a:rPr lang="en-US" sz="3200" smtClean="0">
                <a:latin typeface="Cambria" panose="02040503050406030204" pitchFamily="18" charset="0"/>
                <a:ea typeface="Cambria" panose="02040503050406030204" pitchFamily="18" charset="0"/>
              </a:rPr>
              <a:t>Promise to operate as private business no longer counts</a:t>
            </a: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745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/>
        </p:nvSpPr>
        <p:spPr>
          <a:xfrm rot="5400000">
            <a:off x="10933543" y="5599548"/>
            <a:ext cx="221675" cy="2295236"/>
          </a:xfrm>
          <a:prstGeom prst="rect">
            <a:avLst/>
          </a:prstGeom>
          <a:solidFill>
            <a:srgbClr val="6CA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6460704" y="3421946"/>
            <a:ext cx="221677" cy="6650438"/>
          </a:xfrm>
          <a:prstGeom prst="rect">
            <a:avLst/>
          </a:prstGeom>
          <a:solidFill>
            <a:srgbClr val="446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734851" y="5901474"/>
            <a:ext cx="221674" cy="1691379"/>
          </a:xfrm>
          <a:prstGeom prst="rect">
            <a:avLst/>
          </a:prstGeom>
          <a:solidFill>
            <a:srgbClr val="C78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1931423" y="5543104"/>
            <a:ext cx="221675" cy="2408122"/>
          </a:xfrm>
          <a:prstGeom prst="rect">
            <a:avLst/>
          </a:prstGeom>
          <a:solidFill>
            <a:srgbClr val="B97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/>
          <p:nvPr/>
        </p:nvSpPr>
        <p:spPr>
          <a:xfrm>
            <a:off x="990600" y="4989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5400">
                <a:latin typeface="Cambria Math" panose="02040503050406030204" pitchFamily="18" charset="0"/>
                <a:ea typeface="Cambria Math" panose="02040503050406030204" pitchFamily="18" charset="0"/>
              </a:rPr>
              <a:t>toolbox for responding to </a:t>
            </a:r>
            <a:r>
              <a:rPr lang="en-US" sz="5400" i="1" err="1">
                <a:latin typeface="Cambria Math" panose="02040503050406030204" pitchFamily="18" charset="0"/>
                <a:ea typeface="Cambria Math" panose="02040503050406030204" pitchFamily="18" charset="0"/>
              </a:rPr>
              <a:t>Schires</a:t>
            </a:r>
            <a:r>
              <a:rPr lang="en-US" sz="54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Don’t be a hamburger stand  </a:t>
            </a:r>
          </a:p>
          <a:p>
            <a:r>
              <a:rPr lang="en-US"/>
              <a:t>Use infrastructure </a:t>
            </a:r>
          </a:p>
          <a:p>
            <a:r>
              <a:rPr lang="en-US" i="1" err="1"/>
              <a:t>Kotterman v. Killian</a:t>
            </a:r>
          </a:p>
          <a:p>
            <a:r>
              <a:rPr lang="en-US"/>
              <a:t>Center of the herd</a:t>
            </a:r>
          </a:p>
          <a:p>
            <a:r>
              <a:rPr lang="en-US"/>
              <a:t>The benefits of complexity</a:t>
            </a:r>
          </a:p>
          <a:p>
            <a:r>
              <a:rPr lang="en-US"/>
              <a:t>Special district immunity</a:t>
            </a:r>
          </a:p>
          <a:p>
            <a:r>
              <a:rPr lang="en-US" i="1" err="1"/>
              <a:t>Turken</a:t>
            </a:r>
            <a:r>
              <a:rPr lang="en-US"/>
              <a:t> footnote </a:t>
            </a:r>
            <a:r>
              <a:rPr lang="en-US" smtClean="0"/>
              <a:t>4</a:t>
            </a:r>
            <a:endParaRPr lang="en-US"/>
          </a:p>
          <a:p>
            <a:r>
              <a:rPr lang="en-US"/>
              <a:t>Legislative change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8075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1.02.14"/>
  <p:tag name="AS_TITLE" val="Aspose.Slides for .NET 4.0 Client Profile"/>
  <p:tag name="AS_VERSION" val="21.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GN and EJB Slides" id="{0954C9D3-0CF5-421F-914C-F339A7F4EC1A}" vid="{95D4464B-DAE5-44FE-8AC4-9D7FFB3B38EC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OGN and EJB Slides</Template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21.0200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