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63" r:id="rId4"/>
  </p:sldMasterIdLst>
  <p:sldIdLst>
    <p:sldId id="257" r:id="rId5"/>
    <p:sldId id="259" r:id="rId6"/>
    <p:sldId id="323" r:id="rId7"/>
    <p:sldId id="344" r:id="rId8"/>
    <p:sldId id="345" r:id="rId9"/>
    <p:sldId id="346" r:id="rId10"/>
    <p:sldId id="330" r:id="rId11"/>
    <p:sldId id="336" r:id="rId12"/>
    <p:sldId id="324" r:id="rId13"/>
    <p:sldId id="327" r:id="rId14"/>
    <p:sldId id="328" r:id="rId15"/>
    <p:sldId id="329" r:id="rId16"/>
    <p:sldId id="331" r:id="rId17"/>
    <p:sldId id="332" r:id="rId18"/>
    <p:sldId id="338" r:id="rId19"/>
    <p:sldId id="339" r:id="rId20"/>
    <p:sldId id="340" r:id="rId21"/>
    <p:sldId id="341" r:id="rId22"/>
    <p:sldId id="342" r:id="rId2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19" autoAdjust="0"/>
  </p:normalViewPr>
  <p:slideViewPr>
    <p:cSldViewPr snapToGrid="0">
      <p:cViewPr varScale="1">
        <p:scale>
          <a:sx n="60" d="100"/>
          <a:sy n="60" d="100"/>
        </p:scale>
        <p:origin x="2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05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137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621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532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2497495-0637-405E-AE64-5CC7506D51F5}" type="datetime1">
              <a:rPr lang="en-US" smtClean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62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535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60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138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746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82884F1-FFEA-405F-9602-3DCA865EDA4E}" type="datetime1">
              <a:rPr lang="en-US" smtClean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746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004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ED291B17-9318-49DB-B28B-6E5994AE9581}" type="datetime1">
              <a:rPr lang="en-US" smtClean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52802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eve@piercecoleman.com" TargetMode="External"/><Relationship Id="rId2" Type="http://schemas.openxmlformats.org/officeDocument/2006/relationships/hyperlink" Target="mailto:justin@piercecoleman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mailto:aaron@piercecoleman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Rectangle 156">
            <a:extLst>
              <a:ext uri="{FF2B5EF4-FFF2-40B4-BE49-F238E27FC236}">
                <a16:creationId xmlns:a16="http://schemas.microsoft.com/office/drawing/2014/main" id="{DB691D59-8F51-4DD8-AD41-D568D29B08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48" name="Rectangle 158">
            <a:extLst>
              <a:ext uri="{FF2B5EF4-FFF2-40B4-BE49-F238E27FC236}">
                <a16:creationId xmlns:a16="http://schemas.microsoft.com/office/drawing/2014/main" id="{204AEF18-0627-48F3-9B3D-F7E8F050B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49" name="Rectangle 160">
            <a:extLst>
              <a:ext uri="{FF2B5EF4-FFF2-40B4-BE49-F238E27FC236}">
                <a16:creationId xmlns:a16="http://schemas.microsoft.com/office/drawing/2014/main" id="{CEAEE08A-C572-438F-9753-B0D527A51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50" name="Rectangle 162">
            <a:extLst>
              <a:ext uri="{FF2B5EF4-FFF2-40B4-BE49-F238E27FC236}">
                <a16:creationId xmlns:a16="http://schemas.microsoft.com/office/drawing/2014/main" id="{993F09C6-4F57-4B05-9592-E253D8BC6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51" name="Rectangle 164">
            <a:extLst>
              <a:ext uri="{FF2B5EF4-FFF2-40B4-BE49-F238E27FC236}">
                <a16:creationId xmlns:a16="http://schemas.microsoft.com/office/drawing/2014/main" id="{636F6DB7-CF8D-494A-82F6-13B58DCA9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2" name="Rectangle 166">
            <a:extLst>
              <a:ext uri="{FF2B5EF4-FFF2-40B4-BE49-F238E27FC236}">
                <a16:creationId xmlns:a16="http://schemas.microsoft.com/office/drawing/2014/main" id="{0B7E5194-6E82-4A44-99C3-FE7D87F34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370747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4110" y="826346"/>
            <a:ext cx="3171905" cy="122573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2200" dirty="0">
                <a:solidFill>
                  <a:srgbClr val="FFFFFF"/>
                </a:solidFill>
              </a:rPr>
              <a:t>Legal Issues with reopening 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city and town halls</a:t>
            </a:r>
          </a:p>
        </p:txBody>
      </p:sp>
      <p:grpSp>
        <p:nvGrpSpPr>
          <p:cNvPr id="1153" name="Group 168">
            <a:extLst>
              <a:ext uri="{FF2B5EF4-FFF2-40B4-BE49-F238E27FC236}">
                <a16:creationId xmlns:a16="http://schemas.microsoft.com/office/drawing/2014/main" id="{49FCC1E1-84D3-494D-A0A0-286AFA1C3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96E09E90-FF79-402E-AF01-97A279BEAD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54" name="Rectangle 170">
              <a:extLst>
                <a:ext uri="{FF2B5EF4-FFF2-40B4-BE49-F238E27FC236}">
                  <a16:creationId xmlns:a16="http://schemas.microsoft.com/office/drawing/2014/main" id="{EC6946F8-4B9B-4C51-9F51-2DB377392C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7B3D2B3D-A285-438C-A344-AED3E46A07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Subtitle 2">
            <a:extLst>
              <a:ext uri="{FF2B5EF4-FFF2-40B4-BE49-F238E27FC236}">
                <a16:creationId xmlns:a16="http://schemas.microsoft.com/office/drawing/2014/main" id="{C3AC63F4-9D81-4D42-BF52-527CE6A113AC}"/>
              </a:ext>
            </a:extLst>
          </p:cNvPr>
          <p:cNvSpPr txBox="1">
            <a:spLocks/>
          </p:cNvSpPr>
          <p:nvPr/>
        </p:nvSpPr>
        <p:spPr>
          <a:xfrm>
            <a:off x="764110" y="2052084"/>
            <a:ext cx="3033249" cy="3856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cap="none" dirty="0">
              <a:solidFill>
                <a:srgbClr val="FFFFFF"/>
              </a:solidFill>
            </a:endParaRPr>
          </a:p>
          <a:p>
            <a:pPr algn="ctr"/>
            <a:r>
              <a:rPr lang="en-US" sz="1800" cap="none" dirty="0">
                <a:solidFill>
                  <a:srgbClr val="FFFFFF"/>
                </a:solidFill>
              </a:rPr>
              <a:t>Pierce Coleman PLLC </a:t>
            </a:r>
            <a:endParaRPr lang="en-US" cap="none" dirty="0">
              <a:solidFill>
                <a:srgbClr val="FFFFFF"/>
              </a:solidFill>
            </a:endParaRPr>
          </a:p>
          <a:p>
            <a:endParaRPr lang="en-US" sz="1400" cap="none" dirty="0">
              <a:solidFill>
                <a:srgbClr val="FFFFFF"/>
              </a:solidFill>
            </a:endParaRPr>
          </a:p>
          <a:p>
            <a:r>
              <a:rPr lang="en-US" sz="1400" cap="none" dirty="0">
                <a:solidFill>
                  <a:srgbClr val="FFFFFF"/>
                </a:solidFill>
              </a:rPr>
              <a:t>Justin S. Pierce</a:t>
            </a:r>
          </a:p>
          <a:p>
            <a:r>
              <a:rPr lang="en-US" sz="1400" cap="none" dirty="0">
                <a:solidFill>
                  <a:srgbClr val="FFFFFF"/>
                </a:solidFill>
                <a:hlinkClick r:id="rId2"/>
              </a:rPr>
              <a:t>justin@piercecoleman.com</a:t>
            </a:r>
            <a:endParaRPr lang="en-US" sz="1400" cap="none" dirty="0">
              <a:solidFill>
                <a:srgbClr val="FFFFFF"/>
              </a:solidFill>
            </a:endParaRPr>
          </a:p>
          <a:p>
            <a:r>
              <a:rPr lang="en-US" sz="1400" cap="none" dirty="0">
                <a:solidFill>
                  <a:srgbClr val="FFFFFF"/>
                </a:solidFill>
              </a:rPr>
              <a:t>Stephen Coleman</a:t>
            </a:r>
          </a:p>
          <a:p>
            <a:r>
              <a:rPr lang="en-US" sz="1400" cap="none" dirty="0">
                <a:solidFill>
                  <a:srgbClr val="FFFFFF"/>
                </a:solidFill>
                <a:hlinkClick r:id="rId3"/>
              </a:rPr>
              <a:t>steve@piercecoleman.com</a:t>
            </a:r>
            <a:endParaRPr lang="en-US" sz="1400" cap="none" dirty="0">
              <a:solidFill>
                <a:srgbClr val="FFFFFF"/>
              </a:solidFill>
            </a:endParaRPr>
          </a:p>
          <a:p>
            <a:r>
              <a:rPr lang="en-US" sz="1400" cap="none" dirty="0">
                <a:solidFill>
                  <a:srgbClr val="FFFFFF"/>
                </a:solidFill>
              </a:rPr>
              <a:t>Aaron D.  Arnson</a:t>
            </a:r>
          </a:p>
          <a:p>
            <a:r>
              <a:rPr lang="en-US" sz="1400" cap="none" dirty="0">
                <a:solidFill>
                  <a:srgbClr val="FFFFFF"/>
                </a:solidFill>
                <a:hlinkClick r:id="rId4"/>
              </a:rPr>
              <a:t>aaron@piercecoleman.com</a:t>
            </a:r>
            <a:endParaRPr lang="en-US" sz="1400" cap="none" dirty="0">
              <a:solidFill>
                <a:srgbClr val="FFFFFF"/>
              </a:solidFill>
            </a:endParaRPr>
          </a:p>
          <a:p>
            <a:endParaRPr lang="en-US" cap="none" dirty="0">
              <a:solidFill>
                <a:srgbClr val="FFFFFF"/>
              </a:solidFill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5AB1D229-4EB1-4643-92F2-7915F20736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/>
        </p:blipFill>
        <p:spPr bwMode="auto">
          <a:xfrm>
            <a:off x="4237645" y="909886"/>
            <a:ext cx="7501719" cy="4998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52CBB-1604-4CA1-8798-A1E887A7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to work – Employee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4177E-06B8-416A-9A7C-32FE18753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031269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This standard is interpreted broadly during times of pandemic.</a:t>
            </a:r>
          </a:p>
          <a:p>
            <a:r>
              <a:rPr lang="en-US" sz="2800" dirty="0"/>
              <a:t>Employers may:</a:t>
            </a:r>
          </a:p>
          <a:p>
            <a:pPr lvl="1"/>
            <a:r>
              <a:rPr lang="en-US" sz="2600" dirty="0"/>
              <a:t>Ask employees if they are experiencing symptoms of COVID-19.</a:t>
            </a:r>
          </a:p>
          <a:p>
            <a:pPr lvl="1"/>
            <a:r>
              <a:rPr lang="en-US" sz="2600" dirty="0"/>
              <a:t>Take employees’ temperatures.</a:t>
            </a:r>
          </a:p>
          <a:p>
            <a:pPr lvl="1"/>
            <a:r>
              <a:rPr lang="en-US" sz="2600" dirty="0"/>
              <a:t>Require an employee to leave work or stay home if experiencing symptoms of COVID-19.</a:t>
            </a:r>
          </a:p>
          <a:p>
            <a:pPr lvl="1"/>
            <a:r>
              <a:rPr lang="en-US" sz="2600" dirty="0"/>
              <a:t>Administer or require a COVID-19 test to detect presence of the virus before allowing employee to enter or return to work.</a:t>
            </a:r>
          </a:p>
        </p:txBody>
      </p:sp>
    </p:spTree>
    <p:extLst>
      <p:ext uri="{BB962C8B-B14F-4D97-AF65-F5344CB8AC3E}">
        <p14:creationId xmlns:p14="http://schemas.microsoft.com/office/powerpoint/2010/main" val="273287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52CBB-1604-4CA1-8798-A1E887A7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to work – Employee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4177E-06B8-416A-9A7C-32FE18753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031269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Accurate and reliable tests to detect present infection are allowed.</a:t>
            </a:r>
          </a:p>
          <a:p>
            <a:r>
              <a:rPr lang="en-US" sz="2800" dirty="0"/>
              <a:t>Tests that detect previous infection (</a:t>
            </a:r>
            <a:r>
              <a:rPr lang="en-US" sz="2800" i="1" dirty="0"/>
              <a:t>e.g.</a:t>
            </a:r>
            <a:r>
              <a:rPr lang="en-US" sz="2800" dirty="0"/>
              <a:t>, antibody tests) are likely </a:t>
            </a:r>
            <a:r>
              <a:rPr lang="en-US" sz="2800" u="sng" dirty="0"/>
              <a:t>not</a:t>
            </a:r>
            <a:r>
              <a:rPr lang="en-US" sz="2800" dirty="0"/>
              <a:t> allowed.</a:t>
            </a:r>
          </a:p>
          <a:p>
            <a:pPr lvl="1"/>
            <a:r>
              <a:rPr lang="en-US" sz="2600" dirty="0"/>
              <a:t>Again, employee testing is permissible only where employee may pose a “direct threat” to the health of others.</a:t>
            </a:r>
          </a:p>
          <a:p>
            <a:pPr lvl="1"/>
            <a:r>
              <a:rPr lang="en-US" sz="2600" dirty="0"/>
              <a:t>Previous infection probably does not pose a direct threat.</a:t>
            </a:r>
          </a:p>
          <a:p>
            <a:r>
              <a:rPr lang="en-US" sz="2800" dirty="0"/>
              <a:t>Remember that employee health information must be kept confidential and separate from employee’s personnel file!</a:t>
            </a:r>
          </a:p>
        </p:txBody>
      </p:sp>
    </p:spTree>
    <p:extLst>
      <p:ext uri="{BB962C8B-B14F-4D97-AF65-F5344CB8AC3E}">
        <p14:creationId xmlns:p14="http://schemas.microsoft.com/office/powerpoint/2010/main" val="1212341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52CBB-1604-4CA1-8798-A1E887A7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to work – Personal protective equipment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4177E-06B8-416A-9A7C-32FE18753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031269"/>
          </a:xfrm>
        </p:spPr>
        <p:txBody>
          <a:bodyPr>
            <a:normAutofit/>
          </a:bodyPr>
          <a:lstStyle/>
          <a:p>
            <a:r>
              <a:rPr lang="en-US" sz="2800" dirty="0"/>
              <a:t>An employer may require employees to wear personal protective equipment (PPE), including gloves and masks, and engage in infection control practices, including washing hands.</a:t>
            </a:r>
          </a:p>
          <a:p>
            <a:r>
              <a:rPr lang="en-US" sz="2800" dirty="0"/>
              <a:t>OSHA General Requirements</a:t>
            </a:r>
          </a:p>
          <a:p>
            <a:pPr lvl="1"/>
            <a:r>
              <a:rPr lang="en-US" sz="2400" dirty="0"/>
              <a:t>Provide and require use of PPE where reasonably necessary.</a:t>
            </a:r>
          </a:p>
          <a:p>
            <a:pPr lvl="1"/>
            <a:r>
              <a:rPr lang="en-US" sz="2600" dirty="0"/>
              <a:t>Train employees on proper use and limitations of PPE.</a:t>
            </a:r>
          </a:p>
        </p:txBody>
      </p:sp>
    </p:spTree>
    <p:extLst>
      <p:ext uri="{BB962C8B-B14F-4D97-AF65-F5344CB8AC3E}">
        <p14:creationId xmlns:p14="http://schemas.microsoft.com/office/powerpoint/2010/main" val="1644277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52CBB-1604-4CA1-8798-A1E887A7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to work –Accommodations for employees using </a:t>
            </a:r>
            <a:r>
              <a:rPr lang="en-US" dirty="0" err="1"/>
              <a:t>ppe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4177E-06B8-416A-9A7C-32FE18753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031269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ADA/Title VII require employers to provide accommodations where reasonable and would not impose an undue hardship on the business.</a:t>
            </a:r>
          </a:p>
          <a:p>
            <a:r>
              <a:rPr lang="en-US" sz="2800" dirty="0"/>
              <a:t>Some employees with a disability or religious belief may need a reasonable accommodation to use PPE under the ADA/Title VII.</a:t>
            </a:r>
          </a:p>
          <a:p>
            <a:pPr lvl="1"/>
            <a:r>
              <a:rPr lang="en-US" sz="2600" dirty="0"/>
              <a:t>Non-latex gloves.</a:t>
            </a:r>
          </a:p>
          <a:p>
            <a:pPr lvl="1"/>
            <a:r>
              <a:rPr lang="en-US" sz="2600" dirty="0"/>
              <a:t>Modified face masks (or no masks) for individuals with respiratory difficulties.</a:t>
            </a:r>
          </a:p>
          <a:p>
            <a:pPr lvl="1"/>
            <a:r>
              <a:rPr lang="en-US" sz="2600" dirty="0"/>
              <a:t>Modified PPE due to religious articles of clothing.</a:t>
            </a:r>
          </a:p>
          <a:p>
            <a:r>
              <a:rPr lang="en-US" sz="2800" dirty="0"/>
              <a:t>Employer should discuss the request and provide the modification or an alternative if reasonable and not impose an undue hardship.</a:t>
            </a:r>
          </a:p>
        </p:txBody>
      </p:sp>
    </p:spTree>
    <p:extLst>
      <p:ext uri="{BB962C8B-B14F-4D97-AF65-F5344CB8AC3E}">
        <p14:creationId xmlns:p14="http://schemas.microsoft.com/office/powerpoint/2010/main" val="2720131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52CBB-1604-4CA1-8798-A1E887A7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to Work – Managing COVID-19 related Leave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4177E-06B8-416A-9A7C-32FE18753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What happens when employees need leave for reasons related to COVID-19?</a:t>
            </a:r>
          </a:p>
          <a:p>
            <a:r>
              <a:rPr lang="en-US" sz="2800" dirty="0"/>
              <a:t>Several categories of leave potentially available:</a:t>
            </a:r>
          </a:p>
          <a:p>
            <a:pPr lvl="1"/>
            <a:r>
              <a:rPr lang="en-US" sz="2600" dirty="0"/>
              <a:t>Traditional leave under Family Medical Leave Act (FMLA).</a:t>
            </a:r>
          </a:p>
          <a:p>
            <a:pPr lvl="1"/>
            <a:r>
              <a:rPr lang="en-US" sz="2600" dirty="0"/>
              <a:t>Paid sick leave under Arizona paid sick leave law.</a:t>
            </a:r>
          </a:p>
          <a:p>
            <a:pPr lvl="1"/>
            <a:r>
              <a:rPr lang="en-US" sz="2600" dirty="0"/>
              <a:t>PTO/vacation time/other leave accrued under employer policies.</a:t>
            </a:r>
          </a:p>
          <a:p>
            <a:pPr lvl="1"/>
            <a:r>
              <a:rPr lang="en-US" sz="2600" dirty="0"/>
              <a:t>Emergency paid sick leave and emergency FMLA leave under Families First Coronavirus Response Act (FFCRA) – until Dec. 31, 2020.</a:t>
            </a:r>
          </a:p>
        </p:txBody>
      </p:sp>
    </p:spTree>
    <p:extLst>
      <p:ext uri="{BB962C8B-B14F-4D97-AF65-F5344CB8AC3E}">
        <p14:creationId xmlns:p14="http://schemas.microsoft.com/office/powerpoint/2010/main" val="1697059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52CBB-1604-4CA1-8798-A1E887A7A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6553"/>
            <a:ext cx="11029616" cy="1013800"/>
          </a:xfrm>
        </p:spPr>
        <p:txBody>
          <a:bodyPr/>
          <a:lstStyle/>
          <a:p>
            <a:r>
              <a:rPr lang="en-US" dirty="0"/>
              <a:t>Reopening facilities to the Public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4177E-06B8-416A-9A7C-32FE18753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Most city and town halls are/were closed to the public or had limited public access.</a:t>
            </a:r>
          </a:p>
          <a:p>
            <a:r>
              <a:rPr lang="en-US" sz="2800" dirty="0"/>
              <a:t>During emergency, mayor has authority to “clos[e] to public access any public building, street, or other public place.”</a:t>
            </a:r>
          </a:p>
          <a:p>
            <a:r>
              <a:rPr lang="en-US" sz="2800" dirty="0"/>
              <a:t>Resuming public access must balance right to be in public areas with need to limit access to prevent spread.</a:t>
            </a:r>
          </a:p>
        </p:txBody>
      </p:sp>
    </p:spTree>
    <p:extLst>
      <p:ext uri="{BB962C8B-B14F-4D97-AF65-F5344CB8AC3E}">
        <p14:creationId xmlns:p14="http://schemas.microsoft.com/office/powerpoint/2010/main" val="39460842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52CBB-1604-4CA1-8798-A1E887A7A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6553"/>
            <a:ext cx="11029616" cy="1013800"/>
          </a:xfrm>
        </p:spPr>
        <p:txBody>
          <a:bodyPr/>
          <a:lstStyle/>
          <a:p>
            <a:r>
              <a:rPr lang="en-US" dirty="0"/>
              <a:t>Reopening facilities to the Public –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4177E-06B8-416A-9A7C-32FE18753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/>
              <a:t>Open Meeting Law (OML) requires that meetings of public body occur openly, with the public able to view meetings.</a:t>
            </a:r>
          </a:p>
          <a:p>
            <a:r>
              <a:rPr lang="en-US" sz="2800" dirty="0"/>
              <a:t>Although call to the public/public participation is generally not required, some municipal actions (</a:t>
            </a:r>
            <a:r>
              <a:rPr lang="en-US" sz="2800" i="1" dirty="0"/>
              <a:t>e.g</a:t>
            </a:r>
            <a:r>
              <a:rPr lang="en-US" sz="2800" dirty="0"/>
              <a:t>., zoning actions, certain code amendments) require a public hearing at which the public is permitted to speak.</a:t>
            </a:r>
          </a:p>
          <a:p>
            <a:r>
              <a:rPr lang="en-US" sz="2800" dirty="0"/>
              <a:t>During pandemic, most or all municipalities:</a:t>
            </a:r>
          </a:p>
          <a:p>
            <a:pPr lvl="1"/>
            <a:r>
              <a:rPr lang="en-US" sz="2600" dirty="0"/>
              <a:t>Closed meetings to public, in favor of cable access/online streaming only.</a:t>
            </a:r>
          </a:p>
          <a:p>
            <a:pPr lvl="1"/>
            <a:r>
              <a:rPr lang="en-US" sz="2600" dirty="0"/>
              <a:t>Suspended call to the public and, where possible, delayed public hearing items.</a:t>
            </a:r>
          </a:p>
          <a:p>
            <a:pPr lvl="1"/>
            <a:r>
              <a:rPr lang="en-US" sz="2600" dirty="0"/>
              <a:t>Considered only those agenda items necessary to ensure continued operations and delayed “controversial” items or those likely to draw large crowds.</a:t>
            </a:r>
          </a:p>
        </p:txBody>
      </p:sp>
    </p:spTree>
    <p:extLst>
      <p:ext uri="{BB962C8B-B14F-4D97-AF65-F5344CB8AC3E}">
        <p14:creationId xmlns:p14="http://schemas.microsoft.com/office/powerpoint/2010/main" val="42387531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52CBB-1604-4CA1-8798-A1E887A7A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6553"/>
            <a:ext cx="11029616" cy="1013800"/>
          </a:xfrm>
        </p:spPr>
        <p:txBody>
          <a:bodyPr/>
          <a:lstStyle/>
          <a:p>
            <a:r>
              <a:rPr lang="en-US" dirty="0"/>
              <a:t>Reopening facilities to the Public –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4177E-06B8-416A-9A7C-32FE18753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/>
              <a:t>Municipalities are restarting meetings and opening them to the public and will need to take up items that were previously delayed.</a:t>
            </a:r>
          </a:p>
          <a:p>
            <a:r>
              <a:rPr lang="en-US" sz="2800" dirty="0"/>
              <a:t>Suggestions:</a:t>
            </a:r>
          </a:p>
          <a:p>
            <a:pPr lvl="1"/>
            <a:r>
              <a:rPr lang="en-US" sz="2600" dirty="0"/>
              <a:t>Arrange council chambers to ensure social distancing guidelines can be observed.</a:t>
            </a:r>
          </a:p>
          <a:p>
            <a:pPr lvl="1"/>
            <a:r>
              <a:rPr lang="en-US" sz="2600" dirty="0"/>
              <a:t>Ask councilmembers to participate remotely if possible and require only essential staff to attend.</a:t>
            </a:r>
          </a:p>
          <a:p>
            <a:pPr lvl="1"/>
            <a:r>
              <a:rPr lang="en-US" sz="2600" dirty="0"/>
              <a:t>Continue to encourage public to observe via livestream/cable access.</a:t>
            </a:r>
          </a:p>
          <a:p>
            <a:pPr lvl="1"/>
            <a:r>
              <a:rPr lang="en-US" sz="2600" dirty="0"/>
              <a:t>Consider postponing call to the public until a date certain until you have a sense of how many people will attend meetings, etc.</a:t>
            </a:r>
          </a:p>
          <a:p>
            <a:pPr lvl="1"/>
            <a:r>
              <a:rPr lang="en-US" sz="2600" dirty="0"/>
              <a:t>Limit capacity.</a:t>
            </a:r>
          </a:p>
        </p:txBody>
      </p:sp>
    </p:spTree>
    <p:extLst>
      <p:ext uri="{BB962C8B-B14F-4D97-AF65-F5344CB8AC3E}">
        <p14:creationId xmlns:p14="http://schemas.microsoft.com/office/powerpoint/2010/main" val="35774481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52CBB-1604-4CA1-8798-A1E887A7A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6553"/>
            <a:ext cx="11029616" cy="1013800"/>
          </a:xfrm>
        </p:spPr>
        <p:txBody>
          <a:bodyPr/>
          <a:lstStyle/>
          <a:p>
            <a:r>
              <a:rPr lang="en-US" dirty="0"/>
              <a:t>Reopening facilities to the Public –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4177E-06B8-416A-9A7C-32FE18753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Public hearing items – advising the public on what to expect is the key.</a:t>
            </a:r>
          </a:p>
          <a:p>
            <a:r>
              <a:rPr lang="en-US" sz="2800" dirty="0"/>
              <a:t>Consider the following options:</a:t>
            </a:r>
          </a:p>
          <a:p>
            <a:pPr lvl="1"/>
            <a:r>
              <a:rPr lang="en-US" sz="2600" dirty="0"/>
              <a:t>Encourage written comments online/at the door before the meeting.</a:t>
            </a:r>
          </a:p>
          <a:p>
            <a:pPr lvl="1"/>
            <a:r>
              <a:rPr lang="en-US" sz="2600" dirty="0"/>
              <a:t>Option for comments by phone/Zoom during meeting (experiences with this?)</a:t>
            </a:r>
          </a:p>
        </p:txBody>
      </p:sp>
    </p:spTree>
    <p:extLst>
      <p:ext uri="{BB962C8B-B14F-4D97-AF65-F5344CB8AC3E}">
        <p14:creationId xmlns:p14="http://schemas.microsoft.com/office/powerpoint/2010/main" val="10530234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52CBB-1604-4CA1-8798-A1E887A7A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6553"/>
            <a:ext cx="11029616" cy="1013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4177E-06B8-416A-9A7C-32FE18753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Questions/Comments?</a:t>
            </a:r>
          </a:p>
        </p:txBody>
      </p:sp>
    </p:spTree>
    <p:extLst>
      <p:ext uri="{BB962C8B-B14F-4D97-AF65-F5344CB8AC3E}">
        <p14:creationId xmlns:p14="http://schemas.microsoft.com/office/powerpoint/2010/main" val="1110958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52CBB-1604-4CA1-8798-A1E887A7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“Opening up America again”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4177E-06B8-416A-9A7C-32FE18753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031269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Federal guidance on phased reopening of businesses and public spaces.</a:t>
            </a:r>
          </a:p>
          <a:p>
            <a:r>
              <a:rPr lang="en-US" sz="2800" dirty="0"/>
              <a:t>Phase 1 “Gating” Factors:</a:t>
            </a:r>
          </a:p>
          <a:p>
            <a:pPr marL="838350" lvl="1" indent="-514350">
              <a:buFont typeface="+mj-lt"/>
              <a:buAutoNum type="arabicPeriod"/>
            </a:pPr>
            <a:r>
              <a:rPr lang="en-US" sz="2600" dirty="0"/>
              <a:t>Downward trajectory of COVID- and flu-like illness within a 14-day period.</a:t>
            </a:r>
          </a:p>
          <a:p>
            <a:pPr marL="838350" lvl="1" indent="-514350">
              <a:buFont typeface="+mj-lt"/>
              <a:buAutoNum type="arabicPeriod"/>
            </a:pPr>
            <a:r>
              <a:rPr lang="en-US" sz="2600" dirty="0"/>
              <a:t>Downward trajectory of documented COVID cases and positive tests as a percentage of total tests within a 14-day period (with a flat or increasing volume of tests).</a:t>
            </a:r>
          </a:p>
          <a:p>
            <a:pPr marL="838350" lvl="1" indent="-514350">
              <a:buFont typeface="+mj-lt"/>
              <a:buAutoNum type="arabicPeriod"/>
            </a:pPr>
            <a:r>
              <a:rPr lang="en-US" sz="2600" dirty="0"/>
              <a:t>Area hospitals able to treat all patients without crisis care and have a robust testing program in place for at-risk healthcare workers.</a:t>
            </a:r>
          </a:p>
          <a:p>
            <a:r>
              <a:rPr lang="en-US" sz="2800" dirty="0"/>
              <a:t>Arizona is in Phase 1 – limited and cautious reopening measures.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731342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C42DF-A9AF-47C0-8C89-E71733EBC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923C6-5F7C-4DA0-870E-F1B3C3091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General liability issues related to reopening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Returning to work and employee safety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Conducting public meetings</a:t>
            </a:r>
          </a:p>
        </p:txBody>
      </p:sp>
    </p:spTree>
    <p:extLst>
      <p:ext uri="{BB962C8B-B14F-4D97-AF65-F5344CB8AC3E}">
        <p14:creationId xmlns:p14="http://schemas.microsoft.com/office/powerpoint/2010/main" val="788604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52CBB-1604-4CA1-8798-A1E887A7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Reopening – General Liability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4177E-06B8-416A-9A7C-32FE18753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031269"/>
          </a:xfrm>
        </p:spPr>
        <p:txBody>
          <a:bodyPr>
            <a:normAutofit/>
          </a:bodyPr>
          <a:lstStyle/>
          <a:p>
            <a:r>
              <a:rPr lang="en-US" sz="2800" dirty="0"/>
              <a:t>Question: Is the city/town liable if we reopen and someone contracts COVID-19?</a:t>
            </a:r>
          </a:p>
          <a:p>
            <a:r>
              <a:rPr lang="en-US" sz="2800" dirty="0"/>
              <a:t>Answer: It depends (of course).</a:t>
            </a:r>
          </a:p>
        </p:txBody>
      </p:sp>
    </p:spTree>
    <p:extLst>
      <p:ext uri="{BB962C8B-B14F-4D97-AF65-F5344CB8AC3E}">
        <p14:creationId xmlns:p14="http://schemas.microsoft.com/office/powerpoint/2010/main" val="2775910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52CBB-1604-4CA1-8798-A1E887A7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Reopening – General Liability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4177E-06B8-416A-9A7C-32FE18753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031269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Employees</a:t>
            </a:r>
          </a:p>
          <a:p>
            <a:pPr lvl="1"/>
            <a:r>
              <a:rPr lang="en-US" sz="2600" dirty="0"/>
              <a:t>Workers’ compensation is the exclusive remedy for on-the-job injuries or death of employees, except in cases of employer’s “willful misconduct.”</a:t>
            </a:r>
          </a:p>
          <a:p>
            <a:pPr lvl="1"/>
            <a:r>
              <a:rPr lang="en-US" sz="2600" dirty="0"/>
              <a:t>Willful misconduct means “an act done knowingly and purposely with the direct object of injuring another” – this provision not likely to apply to COVID-19 cases.</a:t>
            </a:r>
          </a:p>
          <a:p>
            <a:r>
              <a:rPr lang="en-US" sz="2800" dirty="0"/>
              <a:t>Customers/Members of the Public</a:t>
            </a:r>
          </a:p>
          <a:p>
            <a:pPr lvl="1"/>
            <a:r>
              <a:rPr lang="en-US" sz="2600" dirty="0"/>
              <a:t>Greater risk of a negligence or wrongful death claim with these groups.</a:t>
            </a:r>
          </a:p>
          <a:p>
            <a:pPr lvl="1"/>
            <a:r>
              <a:rPr lang="en-US" sz="2600" dirty="0"/>
              <a:t>Government entities have certain immunities, but immunity for any particular act depends on the circumstances.</a:t>
            </a:r>
          </a:p>
        </p:txBody>
      </p:sp>
    </p:spTree>
    <p:extLst>
      <p:ext uri="{BB962C8B-B14F-4D97-AF65-F5344CB8AC3E}">
        <p14:creationId xmlns:p14="http://schemas.microsoft.com/office/powerpoint/2010/main" val="3377497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52CBB-1604-4CA1-8798-A1E887A7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Reopening – General Liability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4177E-06B8-416A-9A7C-32FE18753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031269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Cannot eliminate all risk, but can mitigate risk:</a:t>
            </a:r>
          </a:p>
          <a:p>
            <a:pPr lvl="1"/>
            <a:r>
              <a:rPr lang="en-US" sz="2600" dirty="0"/>
              <a:t>Develop a reopening plan (see League guidance document) that implements most recent CDC and related guidance.</a:t>
            </a:r>
          </a:p>
          <a:p>
            <a:pPr lvl="1"/>
            <a:r>
              <a:rPr lang="en-US" sz="2600" dirty="0"/>
              <a:t>Restrict employees and public – if possible to work from home or conduct activities remotely, do so.</a:t>
            </a:r>
          </a:p>
          <a:p>
            <a:pPr lvl="1"/>
            <a:r>
              <a:rPr lang="en-US" sz="2600" dirty="0"/>
              <a:t>Implement no-contact/physical barriers, including use of PPE.</a:t>
            </a:r>
          </a:p>
          <a:p>
            <a:pPr lvl="1"/>
            <a:r>
              <a:rPr lang="en-US" sz="2600" dirty="0"/>
              <a:t>Consider temperature checks/testing for employees with high interaction with the public.</a:t>
            </a:r>
          </a:p>
          <a:p>
            <a:pPr lvl="1"/>
            <a:r>
              <a:rPr lang="en-US" sz="2600" dirty="0"/>
              <a:t>Participant waivers (with COVID-19/communicable disease language) for special events/facility usage.</a:t>
            </a:r>
          </a:p>
        </p:txBody>
      </p:sp>
    </p:spTree>
    <p:extLst>
      <p:ext uri="{BB962C8B-B14F-4D97-AF65-F5344CB8AC3E}">
        <p14:creationId xmlns:p14="http://schemas.microsoft.com/office/powerpoint/2010/main" val="4107983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52CBB-1604-4CA1-8798-A1E887A7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to work – Accommodations for at-risk employees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4177E-06B8-416A-9A7C-32FE18753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031269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/>
              <a:t>ADA requires reasonable accommodations for employees with disabilities where there is no undue burden on the employer.</a:t>
            </a:r>
          </a:p>
          <a:p>
            <a:r>
              <a:rPr lang="en-US" sz="2800" dirty="0"/>
              <a:t>In pandemic context, these may include:</a:t>
            </a:r>
          </a:p>
          <a:p>
            <a:pPr lvl="1"/>
            <a:r>
              <a:rPr lang="en-US" sz="2600" dirty="0"/>
              <a:t>Physical separation to the extent possible.</a:t>
            </a:r>
          </a:p>
          <a:p>
            <a:pPr lvl="1"/>
            <a:r>
              <a:rPr lang="en-US" sz="2600" dirty="0"/>
              <a:t>Installation of plastic barriers/sneeze guards.</a:t>
            </a:r>
          </a:p>
          <a:p>
            <a:pPr lvl="1"/>
            <a:r>
              <a:rPr lang="en-US" sz="2600" dirty="0"/>
              <a:t>Provision of an air purifier.</a:t>
            </a:r>
          </a:p>
          <a:p>
            <a:pPr lvl="1"/>
            <a:r>
              <a:rPr lang="en-US" sz="2600" dirty="0"/>
              <a:t>Remote work or telework for a period of time.</a:t>
            </a:r>
          </a:p>
          <a:p>
            <a:r>
              <a:rPr lang="en-US" sz="2800" dirty="0"/>
              <a:t>Employers should not assume that at-risk employees or employees with a disability need an accommodation, and they </a:t>
            </a:r>
            <a:r>
              <a:rPr lang="en-US" sz="2800" u="sng" dirty="0"/>
              <a:t>cannot</a:t>
            </a:r>
            <a:r>
              <a:rPr lang="en-US" sz="2800" dirty="0"/>
              <a:t> impose restrictions on only these employees or exclude these employees from returning to work.</a:t>
            </a:r>
          </a:p>
          <a:p>
            <a:r>
              <a:rPr lang="en-US" sz="2800" dirty="0"/>
              <a:t>Employers </a:t>
            </a:r>
            <a:r>
              <a:rPr lang="en-US" sz="2800" u="sng" dirty="0"/>
              <a:t>can</a:t>
            </a:r>
            <a:r>
              <a:rPr lang="en-US" sz="2800" dirty="0"/>
              <a:t> ask these employees if they anticipate needing an accommodation.</a:t>
            </a:r>
          </a:p>
        </p:txBody>
      </p:sp>
    </p:spTree>
    <p:extLst>
      <p:ext uri="{BB962C8B-B14F-4D97-AF65-F5344CB8AC3E}">
        <p14:creationId xmlns:p14="http://schemas.microsoft.com/office/powerpoint/2010/main" val="3813875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52CBB-1604-4CA1-8798-A1E887A7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to work – Concerned Employees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4177E-06B8-416A-9A7C-32FE18753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46681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What about employees who don’t have a disability but who are afraid to return to work – because the employee cares for an elderly parent, the employee’s spouse is pregnant, etc.?</a:t>
            </a:r>
          </a:p>
          <a:p>
            <a:r>
              <a:rPr lang="en-US" sz="2800" dirty="0"/>
              <a:t>Recommended steps:</a:t>
            </a:r>
          </a:p>
          <a:p>
            <a:pPr lvl="1"/>
            <a:r>
              <a:rPr lang="en-US" sz="2600" dirty="0"/>
              <a:t>Have a conversation to address specific concerns – avoid escalating.</a:t>
            </a:r>
          </a:p>
          <a:p>
            <a:pPr lvl="1"/>
            <a:r>
              <a:rPr lang="en-US" sz="2600" dirty="0"/>
              <a:t>Implement concrete measures to alleviate employee concerns.</a:t>
            </a:r>
          </a:p>
          <a:p>
            <a:r>
              <a:rPr lang="en-US" sz="2800" dirty="0"/>
              <a:t>Employee cannot refuse to come to work absent a reasonable belief that there is a threat of death or serious physical harm likely to occur immediately or within a short period (specific fear of infection based in fact and employer cannot reasonably address the specific fear).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6972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52CBB-1604-4CA1-8798-A1E887A7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to work – Employee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4177E-06B8-416A-9A7C-32FE18753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031269"/>
          </a:xfrm>
        </p:spPr>
        <p:txBody>
          <a:bodyPr>
            <a:normAutofit/>
          </a:bodyPr>
          <a:lstStyle/>
          <a:p>
            <a:r>
              <a:rPr lang="en-US" sz="2800" dirty="0"/>
              <a:t>ADA prohibits medical examinations and disability-related inquiries of current employees except where “job-related and consistent with business necessity.”</a:t>
            </a:r>
          </a:p>
          <a:p>
            <a:r>
              <a:rPr lang="en-US" sz="2800" dirty="0"/>
              <a:t>In pandemic, actions that are “job-related and consistent with business necessity” are taken to prevent a “direct threat” to the health of others.</a:t>
            </a:r>
          </a:p>
        </p:txBody>
      </p:sp>
    </p:spTree>
    <p:extLst>
      <p:ext uri="{BB962C8B-B14F-4D97-AF65-F5344CB8AC3E}">
        <p14:creationId xmlns:p14="http://schemas.microsoft.com/office/powerpoint/2010/main" val="96395332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Custom 5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274373"/>
      </a:accent1>
      <a:accent2>
        <a:srgbClr val="3E9ADC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E7CA09-9778-4414-AE97-8064B12DA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D289AE2-D2AE-49D1-AFAC-3A79F6794255}">
  <ds:schemaRefs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71af3243-3dd4-4a8d-8c0d-dd76da1f02a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1400</Words>
  <Application>Microsoft Office PowerPoint</Application>
  <PresentationFormat>Widescreen</PresentationFormat>
  <Paragraphs>113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Gill Sans MT</vt:lpstr>
      <vt:lpstr>Wingdings 2</vt:lpstr>
      <vt:lpstr>Dividend</vt:lpstr>
      <vt:lpstr>Legal Issues with reopening  city and town halls</vt:lpstr>
      <vt:lpstr>“Opening up America again” plan</vt:lpstr>
      <vt:lpstr>legal issues</vt:lpstr>
      <vt:lpstr>Reopening – General Liability Issues</vt:lpstr>
      <vt:lpstr>Reopening – General Liability Issues</vt:lpstr>
      <vt:lpstr>Reopening – General Liability Issues</vt:lpstr>
      <vt:lpstr>Returning to work – Accommodations for at-risk employees</vt:lpstr>
      <vt:lpstr>Returning to work – Concerned Employees</vt:lpstr>
      <vt:lpstr>Returning to work – Employee testing</vt:lpstr>
      <vt:lpstr>Returning to work – Employee testing</vt:lpstr>
      <vt:lpstr>Returning to work – Employee testing</vt:lpstr>
      <vt:lpstr>Returning to work – Personal protective equipment</vt:lpstr>
      <vt:lpstr>Returning to work –Accommodations for employees using ppe</vt:lpstr>
      <vt:lpstr>Returning to Work – Managing COVID-19 related Leave</vt:lpstr>
      <vt:lpstr>Reopening facilities to the Public</vt:lpstr>
      <vt:lpstr>Reopening facilities to the Public – Meetings</vt:lpstr>
      <vt:lpstr>Reopening facilities to the Public – Meetings</vt:lpstr>
      <vt:lpstr>Reopening facilities to the Public – Meetings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2020-05-22T19:22:57Z</dcterms:created>
  <dcterms:modified xsi:type="dcterms:W3CDTF">2020-05-28T00:52:55Z</dcterms:modified>
</cp:coreProperties>
</file>